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  <p:sldMasterId id="2147483660" r:id="rId6"/>
    <p:sldMasterId id="2147483684" r:id="rId7"/>
    <p:sldMasterId id="2147483696" r:id="rId8"/>
    <p:sldMasterId id="2147483708" r:id="rId9"/>
    <p:sldMasterId id="2147483720" r:id="rId10"/>
  </p:sldMasterIdLst>
  <p:notesMasterIdLst>
    <p:notesMasterId r:id="rId90"/>
  </p:notesMasterIdLst>
  <p:sldIdLst>
    <p:sldId id="549" r:id="rId11"/>
    <p:sldId id="552" r:id="rId12"/>
    <p:sldId id="553" r:id="rId13"/>
    <p:sldId id="554" r:id="rId14"/>
    <p:sldId id="258" r:id="rId15"/>
    <p:sldId id="324" r:id="rId16"/>
    <p:sldId id="325" r:id="rId17"/>
    <p:sldId id="327" r:id="rId18"/>
    <p:sldId id="328" r:id="rId19"/>
    <p:sldId id="326" r:id="rId20"/>
    <p:sldId id="543" r:id="rId21"/>
    <p:sldId id="291" r:id="rId22"/>
    <p:sldId id="295" r:id="rId23"/>
    <p:sldId id="432" r:id="rId24"/>
    <p:sldId id="433" r:id="rId25"/>
    <p:sldId id="434" r:id="rId26"/>
    <p:sldId id="435" r:id="rId27"/>
    <p:sldId id="436" r:id="rId28"/>
    <p:sldId id="437" r:id="rId29"/>
    <p:sldId id="438" r:id="rId30"/>
    <p:sldId id="439" r:id="rId31"/>
    <p:sldId id="301" r:id="rId32"/>
    <p:sldId id="440" r:id="rId33"/>
    <p:sldId id="374" r:id="rId34"/>
    <p:sldId id="441" r:id="rId35"/>
    <p:sldId id="375" r:id="rId36"/>
    <p:sldId id="442" r:id="rId37"/>
    <p:sldId id="376" r:id="rId38"/>
    <p:sldId id="443" r:id="rId39"/>
    <p:sldId id="377" r:id="rId40"/>
    <p:sldId id="533" r:id="rId41"/>
    <p:sldId id="444" r:id="rId42"/>
    <p:sldId id="306" r:id="rId43"/>
    <p:sldId id="381" r:id="rId44"/>
    <p:sldId id="445" r:id="rId45"/>
    <p:sldId id="380" r:id="rId46"/>
    <p:sldId id="446" r:id="rId47"/>
    <p:sldId id="379" r:id="rId48"/>
    <p:sldId id="447" r:id="rId49"/>
    <p:sldId id="369" r:id="rId50"/>
    <p:sldId id="378" r:id="rId51"/>
    <p:sldId id="448" r:id="rId52"/>
    <p:sldId id="312" r:id="rId53"/>
    <p:sldId id="449" r:id="rId54"/>
    <p:sldId id="385" r:id="rId55"/>
    <p:sldId id="450" r:id="rId56"/>
    <p:sldId id="384" r:id="rId57"/>
    <p:sldId id="451" r:id="rId58"/>
    <p:sldId id="383" r:id="rId59"/>
    <p:sldId id="452" r:id="rId60"/>
    <p:sldId id="382" r:id="rId61"/>
    <p:sldId id="453" r:id="rId62"/>
    <p:sldId id="318" r:id="rId63"/>
    <p:sldId id="454" r:id="rId64"/>
    <p:sldId id="388" r:id="rId65"/>
    <p:sldId id="455" r:id="rId66"/>
    <p:sldId id="387" r:id="rId67"/>
    <p:sldId id="456" r:id="rId68"/>
    <p:sldId id="370" r:id="rId69"/>
    <p:sldId id="538" r:id="rId70"/>
    <p:sldId id="457" r:id="rId71"/>
    <p:sldId id="389" r:id="rId72"/>
    <p:sldId id="458" r:id="rId73"/>
    <p:sldId id="320" r:id="rId74"/>
    <p:sldId id="459" r:id="rId75"/>
    <p:sldId id="393" r:id="rId76"/>
    <p:sldId id="460" r:id="rId77"/>
    <p:sldId id="392" r:id="rId78"/>
    <p:sldId id="461" r:id="rId79"/>
    <p:sldId id="391" r:id="rId80"/>
    <p:sldId id="462" r:id="rId81"/>
    <p:sldId id="390" r:id="rId82"/>
    <p:sldId id="463" r:id="rId83"/>
    <p:sldId id="540" r:id="rId84"/>
    <p:sldId id="539" r:id="rId85"/>
    <p:sldId id="329" r:id="rId86"/>
    <p:sldId id="330" r:id="rId87"/>
    <p:sldId id="546" r:id="rId88"/>
    <p:sldId id="545" r:id="rId8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3" end="8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FF00"/>
    <a:srgbClr val="F8F8F8"/>
    <a:srgbClr val="CC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0" autoAdjust="0"/>
    <p:restoredTop sz="89646" autoAdjust="0"/>
  </p:normalViewPr>
  <p:slideViewPr>
    <p:cSldViewPr>
      <p:cViewPr varScale="1">
        <p:scale>
          <a:sx n="144" d="100"/>
          <a:sy n="144" d="100"/>
        </p:scale>
        <p:origin x="211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7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062" y="-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6" Type="http://schemas.openxmlformats.org/officeDocument/2006/relationships/slide" Target="slides/slide66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7" Type="http://schemas.openxmlformats.org/officeDocument/2006/relationships/slideMaster" Target="slideMasters/slideMaster3.xml"/><Relationship Id="rId71" Type="http://schemas.openxmlformats.org/officeDocument/2006/relationships/slide" Target="slides/slide61.xml"/><Relationship Id="rId9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87" Type="http://schemas.openxmlformats.org/officeDocument/2006/relationships/slide" Target="slides/slide77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93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9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6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46B19-A309-4C30-909F-D67C2FB05CE8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CA85E-F2BF-4B4C-A8DB-7A37FC3E2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8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56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498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Connect/Disconnect</a:t>
            </a:r>
            <a:r>
              <a:rPr lang="en-US" baseline="0" dirty="0" smtClean="0"/>
              <a:t> an Implement (trailed, 3 point, power take off (PTO), hydraulics)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02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</a:t>
            </a:r>
            <a:r>
              <a:rPr lang="en-US" baseline="0" dirty="0" smtClean="0"/>
              <a:t> Bending Lifting Climbing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41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42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80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19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34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38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61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26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Make this 300 level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500</a:t>
            </a:r>
            <a:r>
              <a:rPr lang="en-US" baseline="0" smtClean="0"/>
              <a:t> </a:t>
            </a:r>
            <a:r>
              <a:rPr lang="en-US" baseline="0" dirty="0" smtClean="0"/>
              <a:t>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11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</a:t>
            </a:r>
            <a:r>
              <a:rPr lang="en-US" baseline="0" dirty="0" smtClean="0"/>
              <a:t> Bending Lifting Climbing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79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</a:t>
            </a:r>
            <a:r>
              <a:rPr lang="en-US" baseline="0" dirty="0" smtClean="0"/>
              <a:t> 3-2-1 Connect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93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76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3-2-1 Connect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51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185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3-2-1 Connect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3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</a:t>
            </a:r>
            <a:r>
              <a:rPr lang="en-US" baseline="0" dirty="0" smtClean="0"/>
              <a:t> 3-2-1 Connect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1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57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93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19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</a:t>
            </a:r>
            <a:r>
              <a:rPr lang="en-US" baseline="0" dirty="0" smtClean="0"/>
              <a:t> 3-2-1 Connect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78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40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204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418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701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427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973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181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041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41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</a:t>
            </a:r>
            <a:r>
              <a:rPr lang="en-US" dirty="0" err="1" smtClean="0"/>
              <a:t>Gotta</a:t>
            </a:r>
            <a:r>
              <a:rPr lang="en-US" dirty="0" smtClean="0"/>
              <a:t> Get Fed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955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Feeding the Babies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914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18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888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735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31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7766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272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389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859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Feeding the Babies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357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Outstanding</a:t>
            </a:r>
            <a:r>
              <a:rPr lang="en-US" baseline="0" dirty="0" smtClean="0"/>
              <a:t> in </a:t>
            </a:r>
            <a:r>
              <a:rPr lang="en-US" baseline="0" smtClean="0"/>
              <a:t>my Field Need to do this and down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8504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299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516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428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185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061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250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273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5419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Outstanding</a:t>
            </a:r>
            <a:r>
              <a:rPr lang="en-US" baseline="0" dirty="0" smtClean="0"/>
              <a:t> in my Field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110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 Stand T.A.L.L.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173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981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25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269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388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627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400 Stand T.A.L.L.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542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8601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8961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500 Stand T.A.L.L.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CA85E-F2BF-4B4C-A8DB-7A37FC3E2A3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0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4CF9-AA61-46D2-9143-AD8E86938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3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EF28D-346D-451A-AB03-79FC220D2F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00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D34B7-1304-4A3E-85D0-B09851B19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719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BB34-25A6-4126-966C-6D7667B4AA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29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EB534-9EA8-4277-A085-9E464C16EB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968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9325-E5A6-41B4-BAFC-F4F8519AD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01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885DE-E466-45CD-B18B-2756BB351A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985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94610-7C57-4638-9BB1-36DF3605A8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97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54AA-D828-4B2F-B65F-52D3B97512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69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BE204-9685-4D4D-BD1C-0F0C4ACC8B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27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CE66C-CAA8-4B87-AF15-07C3E01A6F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299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5B9CF-BF0C-403A-BB7B-70AC0883E4D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650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BCEBC-1B4E-40CA-B643-5434EBC392A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4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2AFA6-9C04-4338-A185-CF4998844B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09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35A41-E78C-4CA6-B619-8D889FC8300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07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C5747-ECA1-40DB-8D5F-AE6F66CDF1F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253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0FB9D-E5AD-4497-982E-6C938D1C4CD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42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A43B-23BB-4C83-8189-3E5E41DD46D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DEDBC-BF5D-4814-9149-694C1FDBC8B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52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9C7DA-8021-4B13-B84B-66EE323A25C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66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AFD13-CFE5-474C-A68E-3B4EF38BBB6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236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ABB5E-82F1-41AD-8DAD-F4D2CA9B91D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91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BD1F4-6FE7-46FA-A251-F624EEE0EF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017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ED159-164D-4EA2-9113-1A86ED60C86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712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0B777-D1E9-4048-9EAA-9D2FCAF9793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303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15502-DCFA-4ACE-8145-5401AE86DC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7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73BED-13FF-412F-82C3-788539B566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6661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944AF-AE94-437F-9E08-B1F95AB6938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818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F39B-197D-418A-9E5D-C068B98270E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1948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511D3-3CAE-4063-96FA-436EC9D3BC1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48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A407A-61EE-4B73-B84D-A7A51466060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1734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8224A-0EBA-4F38-B07B-5133B9B68F1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813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D6198-052E-4939-8B6A-0C5CFB9DEF4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461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4CF9-AA61-46D2-9143-AD8E8693880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7282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EF28D-346D-451A-AB03-79FC220D2F0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487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D34B7-1304-4A3E-85D0-B09851B193E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483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BB34-25A6-4126-966C-6D7667B4AA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526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EB534-9EA8-4277-A085-9E464C16EB4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6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9325-E5A6-41B4-BAFC-F4F8519ADB9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558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885DE-E466-45CD-B18B-2756BB351AE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61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94610-7C57-4638-9BB1-36DF3605A8D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264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54AA-D828-4B2F-B65F-52D3B975120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28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BE204-9685-4D4D-BD1C-0F0C4ACC8BF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6534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CE66C-CAA8-4B87-AF15-07C3E01A6F2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677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4CF9-AA61-46D2-9143-AD8E8693880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15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EF28D-346D-451A-AB03-79FC220D2F0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9001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D34B7-1304-4A3E-85D0-B09851B193E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492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2BB34-25A6-4126-966C-6D7667B4AA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4140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EB534-9EA8-4277-A085-9E464C16EB4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619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9325-E5A6-41B4-BAFC-F4F8519ADB9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6432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885DE-E466-45CD-B18B-2756BB351AE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965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94610-7C57-4638-9BB1-36DF3605A8D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2943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54AA-D828-4B2F-B65F-52D3B975120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90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BE204-9685-4D4D-BD1C-0F0C4ACC8BF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741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981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CE66C-CAA8-4B87-AF15-07C3E01A6F2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84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8473D0-BD3F-4847-BB8A-9A73979004F0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753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3C5CC2-6412-454E-A054-8326C73D1DD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511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3D410-4F50-4895-A971-1B0D03FC3E3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718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F43F3-A84A-476E-AB3E-1A31D0C21A5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119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F68AF-1E5C-4FCC-A9A2-DE7E821C882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1161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818EFC-54E7-4B05-ADF1-7AF170279D70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605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38F5C-A11F-4D8D-BFD2-EAA3463E3570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109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CD3251-3881-4335-86D5-6B59B4B8113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498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D3CD08-A377-439A-912F-548C78703E82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771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46382B-2CBD-4322-8CE7-14D96BD03E4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870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1A14C0-913A-4AED-81CA-477090073B4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56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506A76-D613-4279-A520-E2FDEB5AC39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2F51BF88-F505-438E-88ED-966BDD2E65F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3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13F021D-7DF7-4EA2-A0CC-D821773E7C1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8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C506A76-D613-4279-A520-E2FDEB5AC39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65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19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C506A76-D613-4279-A520-E2FDEB5AC39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9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96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506A76-D613-4279-A520-E2FDEB5AC39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3.wav"/><Relationship Id="rId7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4.jpeg"/><Relationship Id="rId5" Type="http://schemas.openxmlformats.org/officeDocument/2006/relationships/audio" Target="../media/audio4.wav"/><Relationship Id="rId4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32.xml"/><Relationship Id="rId18" Type="http://schemas.openxmlformats.org/officeDocument/2006/relationships/slide" Target="slide43.xml"/><Relationship Id="rId26" Type="http://schemas.openxmlformats.org/officeDocument/2006/relationships/slide" Target="slide59.xml"/><Relationship Id="rId3" Type="http://schemas.openxmlformats.org/officeDocument/2006/relationships/image" Target="../media/image7.png"/><Relationship Id="rId21" Type="http://schemas.openxmlformats.org/officeDocument/2006/relationships/slide" Target="slide49.xml"/><Relationship Id="rId34" Type="http://schemas.openxmlformats.org/officeDocument/2006/relationships/slide" Target="slide12.xml"/><Relationship Id="rId7" Type="http://schemas.openxmlformats.org/officeDocument/2006/relationships/slide" Target="slide20.xml"/><Relationship Id="rId12" Type="http://schemas.openxmlformats.org/officeDocument/2006/relationships/slide" Target="slide30.xml"/><Relationship Id="rId17" Type="http://schemas.openxmlformats.org/officeDocument/2006/relationships/slide" Target="slide40.xml"/><Relationship Id="rId25" Type="http://schemas.openxmlformats.org/officeDocument/2006/relationships/slide" Target="slide57.xml"/><Relationship Id="rId33" Type="http://schemas.openxmlformats.org/officeDocument/2006/relationships/slide" Target="slide74.xml"/><Relationship Id="rId2" Type="http://schemas.openxmlformats.org/officeDocument/2006/relationships/slideLayout" Target="../slideLayouts/slideLayout18.xml"/><Relationship Id="rId16" Type="http://schemas.openxmlformats.org/officeDocument/2006/relationships/slide" Target="slide38.xml"/><Relationship Id="rId20" Type="http://schemas.openxmlformats.org/officeDocument/2006/relationships/slide" Target="slide47.xml"/><Relationship Id="rId29" Type="http://schemas.openxmlformats.org/officeDocument/2006/relationships/slide" Target="slide66.xml"/><Relationship Id="rId1" Type="http://schemas.openxmlformats.org/officeDocument/2006/relationships/themeOverride" Target="../theme/themeOverride1.xml"/><Relationship Id="rId6" Type="http://schemas.openxmlformats.org/officeDocument/2006/relationships/slide" Target="slide18.xml"/><Relationship Id="rId11" Type="http://schemas.openxmlformats.org/officeDocument/2006/relationships/slide" Target="slide28.xml"/><Relationship Id="rId24" Type="http://schemas.openxmlformats.org/officeDocument/2006/relationships/slide" Target="slide55.xml"/><Relationship Id="rId32" Type="http://schemas.openxmlformats.org/officeDocument/2006/relationships/slide" Target="slide72.xml"/><Relationship Id="rId5" Type="http://schemas.openxmlformats.org/officeDocument/2006/relationships/slide" Target="slide16.xml"/><Relationship Id="rId15" Type="http://schemas.openxmlformats.org/officeDocument/2006/relationships/slide" Target="slide36.xml"/><Relationship Id="rId23" Type="http://schemas.openxmlformats.org/officeDocument/2006/relationships/slide" Target="slide53.xml"/><Relationship Id="rId28" Type="http://schemas.openxmlformats.org/officeDocument/2006/relationships/slide" Target="slide64.xml"/><Relationship Id="rId10" Type="http://schemas.openxmlformats.org/officeDocument/2006/relationships/slide" Target="slide26.xml"/><Relationship Id="rId19" Type="http://schemas.openxmlformats.org/officeDocument/2006/relationships/slide" Target="slide45.xml"/><Relationship Id="rId31" Type="http://schemas.openxmlformats.org/officeDocument/2006/relationships/slide" Target="slide70.xml"/><Relationship Id="rId4" Type="http://schemas.openxmlformats.org/officeDocument/2006/relationships/slide" Target="slide14.xml"/><Relationship Id="rId9" Type="http://schemas.openxmlformats.org/officeDocument/2006/relationships/slide" Target="slide22.xml"/><Relationship Id="rId14" Type="http://schemas.openxmlformats.org/officeDocument/2006/relationships/slide" Target="slide34.xml"/><Relationship Id="rId22" Type="http://schemas.openxmlformats.org/officeDocument/2006/relationships/slide" Target="slide51.xml"/><Relationship Id="rId27" Type="http://schemas.openxmlformats.org/officeDocument/2006/relationships/slide" Target="slide62.xml"/><Relationship Id="rId30" Type="http://schemas.openxmlformats.org/officeDocument/2006/relationships/slide" Target="slide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8.png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audio" Target="../media/audio4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8.png"/><Relationship Id="rId4" Type="http://schemas.openxmlformats.org/officeDocument/2006/relationships/slide" Target="slide6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slide" Target="slide11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FF66"/>
                </a:solidFill>
              </a:rPr>
              <a:t>Author: Matt Hamlyn (original) and Tom Duggan (modifications for ETTC)</a:t>
            </a:r>
          </a:p>
          <a:p>
            <a:r>
              <a:rPr lang="en-US" altLang="en-US" smtClean="0">
                <a:solidFill>
                  <a:srgbClr val="FFFF66"/>
                </a:solidFill>
              </a:rPr>
              <a:t>Publisher: New Jersey Department of Education, Union County Educational Technology Training Center (ETTC)</a:t>
            </a:r>
          </a:p>
          <a:p>
            <a:r>
              <a:rPr lang="en-US" altLang="en-US" smtClean="0">
                <a:solidFill>
                  <a:srgbClr val="FFFF66"/>
                </a:solidFill>
              </a:rPr>
              <a:t>Available at: "Templates," ETTC, http://www.ucvts.tec.nj.us/ettc/links/linkhtml/templates/template.htm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143000"/>
          </a:xfrm>
        </p:spPr>
        <p:txBody>
          <a:bodyPr/>
          <a:lstStyle/>
          <a:p>
            <a:r>
              <a:rPr lang="en-US" altLang="en-US" sz="4400" smtClean="0"/>
              <a:t>Jeopardy Template Source</a:t>
            </a:r>
          </a:p>
        </p:txBody>
      </p:sp>
    </p:spTree>
    <p:extLst>
      <p:ext uri="{BB962C8B-B14F-4D97-AF65-F5344CB8AC3E}">
        <p14:creationId xmlns:p14="http://schemas.microsoft.com/office/powerpoint/2010/main" val="419816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62400" cy="4572000"/>
          </a:xfrm>
        </p:spPr>
        <p:txBody>
          <a:bodyPr/>
          <a:lstStyle/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If desired, move the daily double slides (right before any "answer" slides), also changing the hyperlinks from the boards.</a:t>
            </a: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Audio is embedded on host slide.</a:t>
            </a: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Run the show. It begins on the host slide. Host and category headings are timed slides. </a:t>
            </a:r>
            <a:endParaRPr lang="en-US" altLang="en-US" sz="2000" dirty="0">
              <a:solidFill>
                <a:srgbClr val="FFFF66"/>
              </a:solidFill>
            </a:endParaRP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Click on unvisited dollar values on the board to reveal "answers.“</a:t>
            </a:r>
          </a:p>
          <a:p>
            <a:pPr marL="274320" indent="-274320">
              <a:spcBef>
                <a:spcPts val="500"/>
              </a:spcBef>
              <a:buFontTx/>
              <a:buAutoNum type="arabicPeriod"/>
            </a:pPr>
            <a:r>
              <a:rPr lang="en-US" altLang="en-US" sz="2000" dirty="0" smtClean="0">
                <a:solidFill>
                  <a:srgbClr val="FFFF66"/>
                </a:solidFill>
              </a:rPr>
              <a:t>If a daily double shows up, wait for the wager and then advance the show. 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r>
              <a:rPr lang="en-US" altLang="en-US" sz="4400" dirty="0" smtClean="0"/>
              <a:t>Instructions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962400" cy="4572000"/>
          </a:xfrm>
        </p:spPr>
        <p:txBody>
          <a:bodyPr/>
          <a:lstStyle/>
          <a:p>
            <a:pPr marL="274320" indent="-274320">
              <a:spcBef>
                <a:spcPts val="500"/>
              </a:spcBef>
              <a:buFont typeface="+mj-lt"/>
              <a:buAutoNum type="arabicPeriod" startAt="6"/>
            </a:pPr>
            <a:r>
              <a:rPr lang="en-US" altLang="en-US" sz="2000" dirty="0">
                <a:solidFill>
                  <a:srgbClr val="FFFF66"/>
                </a:solidFill>
              </a:rPr>
              <a:t>After contestant responds, reveal a correct "question" by advancing the show.</a:t>
            </a: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dirty="0" smtClean="0">
                <a:solidFill>
                  <a:srgbClr val="FFFF66"/>
                </a:solidFill>
              </a:rPr>
              <a:t>Click anywhere on "question" slides to return to the board </a:t>
            </a:r>
            <a:r>
              <a:rPr lang="en-US" altLang="en-US" sz="2000" b="1" dirty="0" smtClean="0">
                <a:solidFill>
                  <a:srgbClr val="FFFF66"/>
                </a:solidFill>
              </a:rPr>
              <a:t>OR</a:t>
            </a:r>
            <a:r>
              <a:rPr lang="en-US" altLang="en-US" sz="2000" dirty="0" smtClean="0">
                <a:solidFill>
                  <a:srgbClr val="FFFF66"/>
                </a:solidFill>
              </a:rPr>
              <a:t> mouse over “Jeopardy” to go to score card.</a:t>
            </a: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dirty="0" smtClean="0">
                <a:solidFill>
                  <a:srgbClr val="FFFF66"/>
                </a:solidFill>
              </a:rPr>
              <a:t>On score card mouse over “game board” to return to the board.</a:t>
            </a: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dirty="0" smtClean="0">
                <a:solidFill>
                  <a:srgbClr val="FFFF66"/>
                </a:solidFill>
              </a:rPr>
              <a:t>For Final Jeopardy, reveal the category, wait for wagers, and then advance the show.</a:t>
            </a:r>
          </a:p>
          <a:p>
            <a:pPr marL="274320" indent="-274320">
              <a:spcBef>
                <a:spcPts val="500"/>
              </a:spcBef>
              <a:buFontTx/>
              <a:buAutoNum type="arabicPeriod" startAt="6"/>
            </a:pPr>
            <a:r>
              <a:rPr lang="en-US" altLang="en-US" sz="2000" b="1" dirty="0" smtClean="0">
                <a:solidFill>
                  <a:srgbClr val="FFFF66"/>
                </a:solidFill>
              </a:rPr>
              <a:t>DO NOT SAVE changes when closing! </a:t>
            </a:r>
            <a:r>
              <a:rPr lang="en-US" altLang="en-US" sz="2000" b="1" dirty="0">
                <a:solidFill>
                  <a:srgbClr val="FFFF66"/>
                </a:solidFill>
              </a:rPr>
              <a:t> </a:t>
            </a:r>
            <a:r>
              <a:rPr lang="en-US" altLang="en-US" sz="2000" b="1" dirty="0" smtClean="0">
                <a:solidFill>
                  <a:srgbClr val="FFFF66"/>
                </a:solidFill>
              </a:rPr>
              <a:t>This allows the hyperlinks to reset.</a:t>
            </a:r>
          </a:p>
        </p:txBody>
      </p:sp>
    </p:spTree>
    <p:extLst>
      <p:ext uri="{BB962C8B-B14F-4D97-AF65-F5344CB8AC3E}">
        <p14:creationId xmlns:p14="http://schemas.microsoft.com/office/powerpoint/2010/main" val="6678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" action="ppaction://hlinkshowjump?jump=firstslide" highlightClick="1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1" y="2313498"/>
            <a:ext cx="7772400" cy="2202180"/>
          </a:xfrm>
          <a:prstGeom prst="rect">
            <a:avLst/>
          </a:prstGeom>
        </p:spPr>
      </p:pic>
      <p:pic>
        <p:nvPicPr>
          <p:cNvPr id="3" name="Jeopardy opening song about 2.5 minutes - 2008-201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54102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5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WELC540.WAV"/>
          <p:cNvPicPr>
            <a:picLocks noRot="1" noChangeAspect="1" noChangeArrowheads="1"/>
          </p:cNvPicPr>
          <p:nvPr>
            <a:wavAudioFile r:embed="rId1" name="WELCOME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67056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RNDO587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NDONE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67056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FADE587.WAV">
            <a:hlinkClick r:id="" action="ppaction://media"/>
          </p:cNvPr>
          <p:cNvPicPr>
            <a:picLocks noRot="1" noChangeAspect="1" noChangeArrowheads="1"/>
          </p:cNvPicPr>
          <p:nvPr>
            <a:wavAudioFile r:embed="rId3" name="FADEAPPL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199"/>
            <a:ext cx="4021031" cy="506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0" y="152400"/>
            <a:ext cx="228600" cy="4572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495800" y="67491"/>
            <a:ext cx="228600" cy="4572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89809" y="304800"/>
            <a:ext cx="228600" cy="4572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7342"/>
      </p:ext>
    </p:extLst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ELCO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NDO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5"/>
                </p:tgtEl>
              </p:cMediaNode>
            </p:audio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8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7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WILL411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WILLAPIR.WAV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67818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2209800"/>
            <a:ext cx="7772400" cy="2362200"/>
          </a:xfrm>
        </p:spPr>
        <p:txBody>
          <a:bodyPr/>
          <a:lstStyle/>
          <a:p>
            <a:r>
              <a:rPr lang="en-US" altLang="en-US" dirty="0" smtClean="0"/>
              <a:t>Body Mechanics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7" fill="hold"/>
                                        <p:tgtEl>
                                          <p:spTgt spid="40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9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dirty="0" smtClean="0"/>
              <a:t>3-2-1 Connection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err="1" smtClean="0"/>
              <a:t>Gotta</a:t>
            </a:r>
            <a:r>
              <a:rPr lang="en-US" altLang="en-US" dirty="0" smtClean="0"/>
              <a:t> Get Fed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Feeding the Babies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Outstanding in My Field 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Stand T.A.L.L.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152400" y="138388"/>
            <a:ext cx="1371600" cy="92333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18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Bending, Lifting, Climbing</a:t>
            </a:r>
            <a:endParaRPr lang="en-US" sz="18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Text Box 43"/>
          <p:cNvSpPr txBox="1">
            <a:spLocks noChangeArrowheads="1"/>
          </p:cNvSpPr>
          <p:nvPr/>
        </p:nvSpPr>
        <p:spPr bwMode="auto">
          <a:xfrm>
            <a:off x="161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4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3" name="Text Box 44"/>
          <p:cNvSpPr txBox="1">
            <a:spLocks noChangeArrowheads="1"/>
          </p:cNvSpPr>
          <p:nvPr/>
        </p:nvSpPr>
        <p:spPr bwMode="auto">
          <a:xfrm>
            <a:off x="161925" y="3581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5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4" name="Text Box 45"/>
          <p:cNvSpPr txBox="1">
            <a:spLocks noChangeArrowheads="1"/>
          </p:cNvSpPr>
          <p:nvPr/>
        </p:nvSpPr>
        <p:spPr bwMode="auto">
          <a:xfrm>
            <a:off x="161925" y="4724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6" action="ppaction://hlinksldjump"/>
              </a:rPr>
              <a:t>$400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5" name="Text Box 46"/>
          <p:cNvSpPr txBox="1">
            <a:spLocks noChangeArrowheads="1"/>
          </p:cNvSpPr>
          <p:nvPr/>
        </p:nvSpPr>
        <p:spPr bwMode="auto">
          <a:xfrm>
            <a:off x="161925" y="5867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7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6" name="Text Box 49"/>
          <p:cNvSpPr txBox="1">
            <a:spLocks noChangeArrowheads="1"/>
          </p:cNvSpPr>
          <p:nvPr/>
        </p:nvSpPr>
        <p:spPr bwMode="auto">
          <a:xfrm>
            <a:off x="1695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8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7" name="Text Box 47"/>
          <p:cNvSpPr txBox="1">
            <a:spLocks noChangeArrowheads="1"/>
          </p:cNvSpPr>
          <p:nvPr/>
        </p:nvSpPr>
        <p:spPr bwMode="auto">
          <a:xfrm>
            <a:off x="1685925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9" action="ppaction://hlinksldjump"/>
              </a:rPr>
              <a:t>$100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298" name="Text Box 50"/>
          <p:cNvSpPr txBox="1">
            <a:spLocks noChangeArrowheads="1"/>
          </p:cNvSpPr>
          <p:nvPr/>
        </p:nvSpPr>
        <p:spPr bwMode="auto">
          <a:xfrm>
            <a:off x="1685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0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299" name="Text Box 51"/>
          <p:cNvSpPr txBox="1">
            <a:spLocks noChangeArrowheads="1"/>
          </p:cNvSpPr>
          <p:nvPr/>
        </p:nvSpPr>
        <p:spPr bwMode="auto">
          <a:xfrm>
            <a:off x="1685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1" action="ppaction://hlinksldjump"/>
              </a:rPr>
              <a:t>$400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0" name="Text Box 52"/>
          <p:cNvSpPr txBox="1">
            <a:spLocks noChangeArrowheads="1"/>
          </p:cNvSpPr>
          <p:nvPr/>
        </p:nvSpPr>
        <p:spPr bwMode="auto">
          <a:xfrm>
            <a:off x="1685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2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1" name="Text Box 53"/>
          <p:cNvSpPr txBox="1">
            <a:spLocks noChangeArrowheads="1"/>
          </p:cNvSpPr>
          <p:nvPr/>
        </p:nvSpPr>
        <p:spPr bwMode="auto">
          <a:xfrm>
            <a:off x="3209925" y="1279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3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2" name="Text Box 54"/>
          <p:cNvSpPr txBox="1">
            <a:spLocks noChangeArrowheads="1"/>
          </p:cNvSpPr>
          <p:nvPr/>
        </p:nvSpPr>
        <p:spPr bwMode="auto">
          <a:xfrm>
            <a:off x="3209925" y="24384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4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3" name="Text Box 55"/>
          <p:cNvSpPr txBox="1">
            <a:spLocks noChangeArrowheads="1"/>
          </p:cNvSpPr>
          <p:nvPr/>
        </p:nvSpPr>
        <p:spPr bwMode="auto">
          <a:xfrm>
            <a:off x="3200400" y="35655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15" action="ppaction://hlinksldjump"/>
              </a:rPr>
              <a:t>$300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04" name="Text Box 56"/>
          <p:cNvSpPr txBox="1">
            <a:spLocks noChangeArrowheads="1"/>
          </p:cNvSpPr>
          <p:nvPr/>
        </p:nvSpPr>
        <p:spPr bwMode="auto">
          <a:xfrm>
            <a:off x="3209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16" action="ppaction://hlinksldjump"/>
              </a:rPr>
              <a:t>$400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05" name="Text Box 57"/>
          <p:cNvSpPr txBox="1">
            <a:spLocks noChangeArrowheads="1"/>
          </p:cNvSpPr>
          <p:nvPr/>
        </p:nvSpPr>
        <p:spPr bwMode="auto">
          <a:xfrm>
            <a:off x="3209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17" action="ppaction://hlinksldjump"/>
              </a:rPr>
              <a:t>$500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06" name="Text Box 58"/>
          <p:cNvSpPr txBox="1">
            <a:spLocks noChangeArrowheads="1"/>
          </p:cNvSpPr>
          <p:nvPr/>
        </p:nvSpPr>
        <p:spPr bwMode="auto">
          <a:xfrm>
            <a:off x="472440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8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7" name="Text Box 59"/>
          <p:cNvSpPr txBox="1">
            <a:spLocks noChangeArrowheads="1"/>
          </p:cNvSpPr>
          <p:nvPr/>
        </p:nvSpPr>
        <p:spPr bwMode="auto">
          <a:xfrm>
            <a:off x="472440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19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8" name="Text Box 60"/>
          <p:cNvSpPr txBox="1">
            <a:spLocks noChangeArrowheads="1"/>
          </p:cNvSpPr>
          <p:nvPr/>
        </p:nvSpPr>
        <p:spPr bwMode="auto">
          <a:xfrm>
            <a:off x="4733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0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09" name="Text Box 61"/>
          <p:cNvSpPr txBox="1">
            <a:spLocks noChangeArrowheads="1"/>
          </p:cNvSpPr>
          <p:nvPr/>
        </p:nvSpPr>
        <p:spPr bwMode="auto">
          <a:xfrm>
            <a:off x="4733925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FFFF00"/>
                </a:solidFill>
                <a:hlinkClick r:id="rId21" action="ppaction://hlinksldjump"/>
              </a:rPr>
              <a:t>$400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sp>
        <p:nvSpPr>
          <p:cNvPr id="12310" name="Text Box 62"/>
          <p:cNvSpPr txBox="1">
            <a:spLocks noChangeArrowheads="1"/>
          </p:cNvSpPr>
          <p:nvPr/>
        </p:nvSpPr>
        <p:spPr bwMode="auto">
          <a:xfrm>
            <a:off x="4733925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2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1" name="Text Box 63"/>
          <p:cNvSpPr txBox="1">
            <a:spLocks noChangeArrowheads="1"/>
          </p:cNvSpPr>
          <p:nvPr/>
        </p:nvSpPr>
        <p:spPr bwMode="auto">
          <a:xfrm>
            <a:off x="6267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3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2" name="Text Box 64"/>
          <p:cNvSpPr txBox="1">
            <a:spLocks noChangeArrowheads="1"/>
          </p:cNvSpPr>
          <p:nvPr/>
        </p:nvSpPr>
        <p:spPr bwMode="auto">
          <a:xfrm>
            <a:off x="6257925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4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3" name="Text Box 65"/>
          <p:cNvSpPr txBox="1">
            <a:spLocks noChangeArrowheads="1"/>
          </p:cNvSpPr>
          <p:nvPr/>
        </p:nvSpPr>
        <p:spPr bwMode="auto">
          <a:xfrm>
            <a:off x="6267450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5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4" name="Text Box 66">
            <a:hlinkClick r:id="rId26" action="ppaction://hlinksldjump"/>
          </p:cNvPr>
          <p:cNvSpPr txBox="1">
            <a:spLocks noChangeArrowheads="1"/>
          </p:cNvSpPr>
          <p:nvPr/>
        </p:nvSpPr>
        <p:spPr bwMode="auto">
          <a:xfrm>
            <a:off x="6257925" y="4721224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FFFF00"/>
                </a:solidFill>
                <a:hlinkClick r:id="rId26" action="ppaction://hlinksldjump"/>
              </a:rPr>
              <a:t>$400</a:t>
            </a:r>
            <a:endParaRPr lang="en-US" altLang="en-US" sz="4000" b="1" dirty="0">
              <a:solidFill>
                <a:srgbClr val="FFFF00"/>
              </a:solidFill>
            </a:endParaRPr>
          </a:p>
        </p:txBody>
      </p:sp>
      <p:sp>
        <p:nvSpPr>
          <p:cNvPr id="12315" name="Text Box 67"/>
          <p:cNvSpPr txBox="1">
            <a:spLocks noChangeArrowheads="1"/>
          </p:cNvSpPr>
          <p:nvPr/>
        </p:nvSpPr>
        <p:spPr bwMode="auto">
          <a:xfrm>
            <a:off x="6267450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27" action="ppaction://hlinksldjump"/>
              </a:rPr>
              <a:t>$500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16" name="Text Box 69"/>
          <p:cNvSpPr txBox="1">
            <a:spLocks noChangeArrowheads="1"/>
          </p:cNvSpPr>
          <p:nvPr/>
        </p:nvSpPr>
        <p:spPr bwMode="auto">
          <a:xfrm>
            <a:off x="7791450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8" action="ppaction://hlinksldjump"/>
              </a:rPr>
              <a:t>$100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7" name="Text Box 70"/>
          <p:cNvSpPr txBox="1">
            <a:spLocks noChangeArrowheads="1"/>
          </p:cNvSpPr>
          <p:nvPr/>
        </p:nvSpPr>
        <p:spPr bwMode="auto">
          <a:xfrm>
            <a:off x="7791450" y="2435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29" action="ppaction://hlinksldjump"/>
              </a:rPr>
              <a:t>$200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8" name="Text Box 71"/>
          <p:cNvSpPr txBox="1">
            <a:spLocks noChangeArrowheads="1"/>
          </p:cNvSpPr>
          <p:nvPr/>
        </p:nvSpPr>
        <p:spPr bwMode="auto">
          <a:xfrm>
            <a:off x="7781925" y="3578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30" action="ppaction://hlinksldjump"/>
              </a:rPr>
              <a:t>$300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12319" name="Text Box 72"/>
          <p:cNvSpPr txBox="1">
            <a:spLocks noChangeArrowheads="1"/>
          </p:cNvSpPr>
          <p:nvPr/>
        </p:nvSpPr>
        <p:spPr bwMode="auto">
          <a:xfrm>
            <a:off x="7791450" y="4721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31" action="ppaction://hlinksldjump"/>
              </a:rPr>
              <a:t>$400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  <p:sp>
        <p:nvSpPr>
          <p:cNvPr id="12320" name="Text Box 73"/>
          <p:cNvSpPr txBox="1">
            <a:spLocks noChangeArrowheads="1"/>
          </p:cNvSpPr>
          <p:nvPr/>
        </p:nvSpPr>
        <p:spPr bwMode="auto">
          <a:xfrm>
            <a:off x="7791450" y="5864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000000"/>
                </a:solidFill>
                <a:hlinkClick r:id="rId32" action="ppaction://hlinksldjump"/>
              </a:rPr>
              <a:t>$500</a:t>
            </a:r>
            <a:endParaRPr lang="en-US" altLang="en-US" sz="4000" b="1">
              <a:solidFill>
                <a:srgbClr val="000000"/>
              </a:solidFill>
            </a:endParaRPr>
          </a:p>
        </p:txBody>
      </p:sp>
      <p:sp>
        <p:nvSpPr>
          <p:cNvPr id="9290" name="AutoShape 7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686800" y="6324600"/>
            <a:ext cx="381000" cy="381000"/>
          </a:xfrm>
          <a:prstGeom prst="star5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322" name="WordArt 75"/>
          <p:cNvSpPr>
            <a:spLocks noChangeArrowheads="1" noChangeShapeType="1" noTextEdit="1"/>
          </p:cNvSpPr>
          <p:nvPr/>
        </p:nvSpPr>
        <p:spPr bwMode="auto">
          <a:xfrm>
            <a:off x="1600200" y="138388"/>
            <a:ext cx="1371600" cy="89255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6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3-2-1 Connect</a:t>
            </a:r>
            <a:endParaRPr lang="en-US" sz="26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3" name="WordArt 76"/>
          <p:cNvSpPr>
            <a:spLocks noChangeArrowheads="1" noChangeShapeType="1" noTextEdit="1"/>
          </p:cNvSpPr>
          <p:nvPr/>
        </p:nvSpPr>
        <p:spPr bwMode="auto">
          <a:xfrm>
            <a:off x="3124200" y="138388"/>
            <a:ext cx="1371600" cy="89255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600" b="1" kern="10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Gotta</a:t>
            </a:r>
            <a:r>
              <a:rPr lang="en-US" sz="26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 get Fed</a:t>
            </a:r>
            <a:endParaRPr lang="en-US" sz="26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4" name="WordArt 77"/>
          <p:cNvSpPr>
            <a:spLocks noChangeArrowheads="1" noChangeShapeType="1" noTextEdit="1"/>
          </p:cNvSpPr>
          <p:nvPr/>
        </p:nvSpPr>
        <p:spPr bwMode="auto">
          <a:xfrm>
            <a:off x="4648200" y="138388"/>
            <a:ext cx="1371600" cy="70788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0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Feeding the Babies</a:t>
            </a:r>
            <a:endParaRPr lang="en-US" sz="20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5" name="WordArt 78"/>
          <p:cNvSpPr>
            <a:spLocks noChangeArrowheads="1" noChangeShapeType="1" noTextEdit="1"/>
          </p:cNvSpPr>
          <p:nvPr/>
        </p:nvSpPr>
        <p:spPr bwMode="auto">
          <a:xfrm>
            <a:off x="6057900" y="138388"/>
            <a:ext cx="1600200" cy="70788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0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Outstanding in my Field</a:t>
            </a:r>
            <a:endParaRPr lang="en-US" sz="20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326" name="WordArt 79"/>
          <p:cNvSpPr>
            <a:spLocks noChangeArrowheads="1" noChangeShapeType="1" noTextEdit="1"/>
          </p:cNvSpPr>
          <p:nvPr/>
        </p:nvSpPr>
        <p:spPr bwMode="auto">
          <a:xfrm>
            <a:off x="7620000" y="138388"/>
            <a:ext cx="1447800" cy="89255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fromWordArt="1">
            <a:spAutoFit/>
          </a:bodyPr>
          <a:lstStyle/>
          <a:p>
            <a:pPr algn="ctr"/>
            <a:r>
              <a:rPr lang="en-US" sz="2600" b="1" kern="10" dirty="0" smtClean="0">
                <a:solidFill>
                  <a:schemeClr val="bg1"/>
                </a:solidFill>
                <a:latin typeface="Times New Roman"/>
                <a:cs typeface="Times New Roman"/>
              </a:rPr>
              <a:t>Stand T.A.L.L</a:t>
            </a:r>
            <a:endParaRPr lang="en-US" sz="2600" b="1" kern="1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161925" y="1292225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0000"/>
                </a:solidFill>
                <a:hlinkClick r:id="rId34" action="ppaction://hlinksldjump"/>
              </a:rPr>
              <a:t>$100</a:t>
            </a:r>
            <a:endParaRPr lang="en-US" altLang="en-US" sz="4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1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</a:t>
            </a:r>
            <a:r>
              <a:rPr lang="en-US" altLang="en-US" sz="7200" dirty="0"/>
              <a:t>should </a:t>
            </a:r>
            <a:r>
              <a:rPr lang="en-US" altLang="en-US" sz="7200" dirty="0" smtClean="0"/>
              <a:t>you do frequently </a:t>
            </a:r>
            <a:r>
              <a:rPr lang="en-US" altLang="en-US" sz="7200" dirty="0"/>
              <a:t>when lifting a </a:t>
            </a:r>
            <a:r>
              <a:rPr lang="en-US" altLang="en-US" sz="7200" dirty="0" smtClean="0"/>
              <a:t>lot?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457200" y="533400"/>
            <a:ext cx="8077200" cy="5867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B</a:t>
            </a:r>
            <a:r>
              <a:rPr lang="en-US" altLang="en-US" sz="7200" dirty="0" smtClean="0"/>
              <a:t>reaks or stretching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7200" dirty="0" smtClean="0"/>
              <a:t>What body part should you use when lifting?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6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Legs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7200" dirty="0"/>
              <a:t>How many points of contact are maintained when climbing a ladder properly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How many minutes should a 10 year old work between breaks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10000"/>
          </a:xfrm>
        </p:spPr>
        <p:txBody>
          <a:bodyPr/>
          <a:lstStyle/>
          <a:p>
            <a:r>
              <a:rPr lang="en-US" altLang="en-US" sz="7200" dirty="0"/>
              <a:t>What is the maximum height that youth under 16 should climb?</a:t>
            </a:r>
            <a:endParaRPr lang="en-US" altLang="en-US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20 feet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4648200"/>
          </a:xfrm>
        </p:spPr>
        <p:txBody>
          <a:bodyPr/>
          <a:lstStyle/>
          <a:p>
            <a:r>
              <a:rPr lang="en-US" altLang="en-US" sz="7200" dirty="0" smtClean="0"/>
              <a:t>What type of clothing should not be worn around PTOs?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8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Loose fitting clothes or clothes with strings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5638800"/>
          </a:xfrm>
        </p:spPr>
        <p:txBody>
          <a:bodyPr/>
          <a:lstStyle/>
          <a:p>
            <a:r>
              <a:rPr lang="en-US" altLang="en-US" sz="6600" dirty="0" smtClean="0"/>
              <a:t>What is a common hazard when working with PTOs?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6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7200" dirty="0" smtClean="0"/>
              <a:t>Entanglement, weight or pinch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4953000"/>
          </a:xfrm>
        </p:spPr>
        <p:txBody>
          <a:bodyPr/>
          <a:lstStyle/>
          <a:p>
            <a:r>
              <a:rPr lang="en-US" altLang="en-US" sz="7200" dirty="0" smtClean="0"/>
              <a:t>What is the most dangerous hazard when working with hydraulics?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31371" y="740229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4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Ruptured hose (chemical injuries)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762000"/>
            <a:ext cx="7543800" cy="5410200"/>
          </a:xfrm>
        </p:spPr>
        <p:txBody>
          <a:bodyPr/>
          <a:lstStyle/>
          <a:p>
            <a:r>
              <a:rPr lang="en-US" altLang="en-US" sz="6600" dirty="0" smtClean="0"/>
              <a:t>How many steps should you be able to repeat before working with implements?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2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85800"/>
            <a:ext cx="7772400" cy="5715000"/>
          </a:xfrm>
        </p:spPr>
        <p:txBody>
          <a:bodyPr/>
          <a:lstStyle/>
          <a:p>
            <a:r>
              <a:rPr lang="en-US" altLang="en-US" sz="6600" dirty="0" smtClean="0"/>
              <a:t>How many times should you demonstrate a job before doing it alone?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0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4-5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600200"/>
            <a:ext cx="8382000" cy="3657600"/>
          </a:xfrm>
        </p:spPr>
        <p:txBody>
          <a:bodyPr/>
          <a:lstStyle/>
          <a:p>
            <a:r>
              <a:rPr lang="en-US" altLang="en-US" sz="7200" dirty="0" smtClean="0"/>
              <a:t>Why is it important to be comfortable with animals when feeding them?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1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Animals pick up fear, less likely to get injured,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7772400" cy="4267200"/>
          </a:xfrm>
        </p:spPr>
        <p:txBody>
          <a:bodyPr/>
          <a:lstStyle/>
          <a:p>
            <a:r>
              <a:rPr lang="en-US" altLang="en-US" sz="7200" dirty="0" smtClean="0"/>
              <a:t>What type of route must you have when working with animals?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Escape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685800" y="762000"/>
            <a:ext cx="7772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bg1"/>
                </a:solidFill>
                <a:latin typeface="Times New Roman" charset="0"/>
              </a:defRPr>
            </a:lvl9pPr>
          </a:lstStyle>
          <a:p>
            <a:r>
              <a:rPr lang="en-US" altLang="en-US" sz="7200" kern="0" dirty="0" smtClean="0"/>
              <a:t>Cell phones and walkie</a:t>
            </a:r>
            <a:r>
              <a:rPr lang="en-US" altLang="en-US" sz="7200" kern="0" dirty="0"/>
              <a:t>-</a:t>
            </a:r>
            <a:r>
              <a:rPr lang="en-US" altLang="en-US" sz="7200" kern="0" dirty="0" smtClean="0"/>
              <a:t>talkies are examples of what type of communication?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Two-way</a:t>
            </a:r>
            <a:r>
              <a:rPr lang="en-US" altLang="en-US" sz="7200" dirty="0"/>
              <a:t> </a:t>
            </a:r>
            <a:r>
              <a:rPr lang="en-US" altLang="en-US" sz="7200" dirty="0" smtClean="0"/>
              <a:t>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7772400" cy="4267200"/>
          </a:xfrm>
        </p:spPr>
        <p:txBody>
          <a:bodyPr/>
          <a:lstStyle/>
          <a:p>
            <a:r>
              <a:rPr lang="en-US" altLang="en-US" sz="7200" dirty="0"/>
              <a:t>What is an infectious disease transmitted from animals to humans?</a:t>
            </a:r>
            <a:endParaRPr lang="en-US" altLang="en-US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Zoonotic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WordArt 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295400" y="1447800"/>
            <a:ext cx="6553200" cy="4038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kern="10" dirty="0" smtClean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Daily</a:t>
            </a:r>
            <a:endParaRPr lang="en-US" sz="3600" b="1" kern="10" dirty="0"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Times New Roman"/>
              <a:cs typeface="Times New Roman"/>
            </a:endParaRPr>
          </a:p>
          <a:p>
            <a:pPr algn="ctr"/>
            <a:r>
              <a:rPr lang="en-US" sz="3600" b="1" kern="10" dirty="0" smtClean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Double!</a:t>
            </a:r>
            <a:endParaRPr lang="en-US" sz="3600" b="1" kern="10" dirty="0"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Times New Roman"/>
              <a:cs typeface="Times New Roman"/>
            </a:endParaRPr>
          </a:p>
        </p:txBody>
      </p:sp>
      <p:pic>
        <p:nvPicPr>
          <p:cNvPr id="4" name="Daily doub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1411" y="59086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577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0"/>
            <a:ext cx="7772400" cy="5257800"/>
          </a:xfrm>
        </p:spPr>
        <p:txBody>
          <a:bodyPr/>
          <a:lstStyle/>
          <a:p>
            <a:r>
              <a:rPr lang="en-US" altLang="en-US" sz="7200" dirty="0" smtClean="0"/>
              <a:t>How much can a young worker safely lift? </a:t>
            </a:r>
            <a:br>
              <a:rPr lang="en-US" altLang="en-US" sz="7200" dirty="0" smtClean="0"/>
            </a:br>
            <a:r>
              <a:rPr lang="en-US" altLang="en-US" sz="4000" dirty="0" smtClean="0"/>
              <a:t>(express in % of </a:t>
            </a:r>
            <a:br>
              <a:rPr lang="en-US" altLang="en-US" sz="4000" dirty="0" smtClean="0"/>
            </a:br>
            <a:r>
              <a:rPr lang="en-US" altLang="en-US" sz="4000" dirty="0" smtClean="0"/>
              <a:t>body weight)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0"/>
            <a:ext cx="8458200" cy="3733800"/>
          </a:xfrm>
        </p:spPr>
        <p:txBody>
          <a:bodyPr/>
          <a:lstStyle/>
          <a:p>
            <a:r>
              <a:rPr lang="en-US" altLang="en-US" sz="7200" dirty="0" smtClean="0"/>
              <a:t>25%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What are common hazards encountered when feeding calves?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4953000"/>
          </a:xfrm>
        </p:spPr>
        <p:txBody>
          <a:bodyPr/>
          <a:lstStyle/>
          <a:p>
            <a:r>
              <a:rPr lang="en-US" altLang="en-US" sz="7200" dirty="0" smtClean="0"/>
              <a:t>Weight, animal contact, slippery surface, chemicals, or burns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If youth is showing signs of strain when carrying feed, what should they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Have an adult carry it, use a cart,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10000"/>
          </a:xfrm>
        </p:spPr>
        <p:txBody>
          <a:bodyPr/>
          <a:lstStyle/>
          <a:p>
            <a:r>
              <a:rPr lang="en-US" altLang="en-US" sz="7200" dirty="0" smtClean="0"/>
              <a:t>When feeding calves, when would chemicals be a hazard?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Cleaning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After feeding milk to calves and cleaning up, what should you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Wash hands and change outer clothing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7200" dirty="0" smtClean="0"/>
              <a:t>What are three types of PPE you would need when feeding milk to calves?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6600" dirty="0" smtClean="0"/>
              <a:t>Steel toed shoes, eye protection, gloves, dust mask or handwashing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7772400" cy="5791200"/>
          </a:xfrm>
        </p:spPr>
        <p:txBody>
          <a:bodyPr/>
          <a:lstStyle/>
          <a:p>
            <a:r>
              <a:rPr lang="en-US" altLang="en-US" sz="7200" dirty="0" smtClean="0"/>
              <a:t>What should an adult do with a youth before allowing them to use implements?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AutoShape 7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  <p:sp>
        <p:nvSpPr>
          <p:cNvPr id="5529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Training </a:t>
            </a:r>
            <a:br>
              <a:rPr lang="en-US" altLang="en-US" sz="7200" dirty="0" smtClean="0"/>
            </a:br>
            <a:r>
              <a:rPr lang="en-US" altLang="en-US" sz="7200" dirty="0" smtClean="0"/>
              <a:t>(e.g. tractor </a:t>
            </a:r>
            <a:br>
              <a:rPr lang="en-US" altLang="en-US" sz="7200" dirty="0" smtClean="0"/>
            </a:br>
            <a:r>
              <a:rPr lang="en-US" altLang="en-US" sz="7200" dirty="0" smtClean="0"/>
              <a:t>safety class)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581400"/>
          </a:xfrm>
        </p:spPr>
        <p:txBody>
          <a:bodyPr/>
          <a:lstStyle/>
          <a:p>
            <a:r>
              <a:rPr lang="en-US" altLang="en-US" sz="7200" dirty="0" smtClean="0"/>
              <a:t>What does PTO stand for?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886200"/>
          </a:xfrm>
        </p:spPr>
        <p:txBody>
          <a:bodyPr/>
          <a:lstStyle/>
          <a:p>
            <a:r>
              <a:rPr lang="en-US" altLang="en-US" sz="7200" dirty="0" smtClean="0"/>
              <a:t>Power Take Off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What are three distractions when doing fieldwork with an implement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/>
              <a:t>Cell phone, radio, extra riders, bystanders, animals, etc</a:t>
            </a:r>
            <a:r>
              <a:rPr lang="en-US" altLang="en-US" sz="7200" dirty="0" smtClean="0"/>
              <a:t>. </a:t>
            </a:r>
          </a:p>
        </p:txBody>
      </p:sp>
      <p:sp>
        <p:nvSpPr>
          <p:cNvPr id="59395" name="AutoShape 7">
            <a:hlinkClick r:id="rId5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4114800" y="3276600"/>
            <a:ext cx="8001000" cy="5791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WordArt 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828800" y="1524000"/>
            <a:ext cx="5715000" cy="3810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7200" b="1" kern="10" dirty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Daily</a:t>
            </a:r>
          </a:p>
          <a:p>
            <a:pPr algn="ctr"/>
            <a:r>
              <a:rPr lang="en-US" sz="7200" b="1" kern="10" dirty="0"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/>
                <a:cs typeface="Times New Roman"/>
              </a:rPr>
              <a:t>Double!!</a:t>
            </a:r>
          </a:p>
        </p:txBody>
      </p:sp>
      <p:pic>
        <p:nvPicPr>
          <p:cNvPr id="2" name="Daily doub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800" y="54864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041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5257800"/>
          </a:xfrm>
        </p:spPr>
        <p:txBody>
          <a:bodyPr/>
          <a:lstStyle/>
          <a:p>
            <a:r>
              <a:rPr lang="en-US" altLang="en-US" sz="7200" dirty="0"/>
              <a:t>What is peripheral vision</a:t>
            </a:r>
            <a:r>
              <a:rPr lang="en-US" altLang="en-US" sz="7200" dirty="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/>
              <a:t>Seeing out the sides while looking </a:t>
            </a:r>
            <a:r>
              <a:rPr lang="en-US" altLang="en-US" sz="7200" dirty="0" smtClean="0"/>
              <a:t>forward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6600" dirty="0"/>
              <a:t>What should youth do when equipment malfunctions?</a:t>
            </a:r>
            <a:endParaRPr lang="en-US" altLang="en-US" sz="6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315199" cy="4953000"/>
          </a:xfrm>
        </p:spPr>
        <p:txBody>
          <a:bodyPr/>
          <a:lstStyle/>
          <a:p>
            <a:r>
              <a:rPr lang="en-US" altLang="en-US" sz="7200" dirty="0"/>
              <a:t>Shut it down and call an adult</a:t>
            </a:r>
            <a:endParaRPr lang="en-US" altLang="en-US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r>
              <a:rPr lang="en-US" altLang="en-US" sz="7200" dirty="0" smtClean="0"/>
              <a:t>What should you do if unsure of how to do a task?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Ask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Who should train a youth?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0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7200" dirty="0" smtClean="0"/>
              <a:t>An adult who understands the job and hazards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is a hazard?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5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7772400" cy="3886200"/>
          </a:xfrm>
        </p:spPr>
        <p:txBody>
          <a:bodyPr/>
          <a:lstStyle/>
          <a:p>
            <a:r>
              <a:rPr lang="en-US" altLang="en-US" sz="7200" dirty="0" smtClean="0"/>
              <a:t>Something with the potential to cause injury or death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should a worker do if they feel unsafe?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533400" y="6858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Refuse to do the job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By law, what is an employee right?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>
            <a:hlinkClick r:id="rId3" action="ppaction://hlinksldjump" highlightClick="1">
              <a:snd r:embed="rId4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85800"/>
            <a:ext cx="7772400" cy="5638800"/>
          </a:xfrm>
        </p:spPr>
        <p:txBody>
          <a:bodyPr/>
          <a:lstStyle/>
          <a:p>
            <a:r>
              <a:rPr lang="en-US" altLang="en-US" sz="7200" dirty="0" smtClean="0"/>
              <a:t>Fair pay, safe working conditions, report unsafe conditions w/o retaliation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2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828800" y="1524000"/>
            <a:ext cx="5715000" cy="3810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balanced" dir="t"/>
            </a:scene3d>
            <a:sp3d extrusionH="127000" contourW="12700" prstMaterial="metal">
              <a:bevelT h="50800"/>
              <a:bevelB w="165100"/>
              <a:contourClr>
                <a:schemeClr val="bg2"/>
              </a:contourClr>
            </a:sp3d>
          </a:bodyPr>
          <a:lstStyle/>
          <a:p>
            <a:pPr algn="ctr"/>
            <a:r>
              <a:rPr lang="en-US" sz="7200" b="1" kern="10" dirty="0" smtClean="0">
                <a:ln w="50800"/>
                <a:solidFill>
                  <a:srgbClr val="FFC000"/>
                </a:solidFill>
                <a:latin typeface="Times New Roman"/>
                <a:cs typeface="Times New Roman"/>
              </a:rPr>
              <a:t>Final</a:t>
            </a:r>
            <a:endParaRPr lang="en-US" sz="7200" b="1" kern="10" dirty="0">
              <a:ln w="50800"/>
              <a:solidFill>
                <a:srgbClr val="FFC000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7200" b="1" kern="10" dirty="0" smtClean="0">
                <a:ln w="50800"/>
                <a:solidFill>
                  <a:srgbClr val="FFC000"/>
                </a:solidFill>
                <a:latin typeface="Times New Roman"/>
                <a:cs typeface="Times New Roman"/>
              </a:rPr>
              <a:t>Jeopardy!!</a:t>
            </a:r>
            <a:endParaRPr lang="en-US" sz="7200" b="1" kern="10" dirty="0">
              <a:ln w="50800"/>
              <a:solidFill>
                <a:srgbClr val="FFC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dirty="0" smtClean="0"/>
              <a:t>Employee Rights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7772400" cy="3657600"/>
          </a:xfrm>
        </p:spPr>
        <p:txBody>
          <a:bodyPr/>
          <a:lstStyle/>
          <a:p>
            <a:r>
              <a:rPr lang="en-US" altLang="en-US" sz="7200" dirty="0" smtClean="0"/>
              <a:t>Report unsafe and/or unhealthy work conditions without retaliation.</a:t>
            </a:r>
          </a:p>
        </p:txBody>
      </p:sp>
      <p:pic>
        <p:nvPicPr>
          <p:cNvPr id="4" name="1final jeopardy think s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56388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1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7200" dirty="0" smtClean="0"/>
              <a:t>What is whistleblower?</a:t>
            </a:r>
          </a:p>
        </p:txBody>
      </p:sp>
      <p:sp>
        <p:nvSpPr>
          <p:cNvPr id="4" name="AutoShape 8">
            <a:hlinkClick r:id="rId2" action="ppaction://hlinksldjump" highlightClick="1">
              <a:snd r:embed="rId3" name="applause.wav"/>
            </a:hlinkClick>
          </p:cNvPr>
          <p:cNvSpPr>
            <a:spLocks noChangeArrowheads="1"/>
          </p:cNvSpPr>
          <p:nvPr/>
        </p:nvSpPr>
        <p:spPr bwMode="auto">
          <a:xfrm>
            <a:off x="609600" y="762000"/>
            <a:ext cx="8077200" cy="5715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" action="ppaction://hlinkshowjump?jump=firstslide" highlightClick="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1" y="2313498"/>
            <a:ext cx="7772400" cy="22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7633"/>
              </p:ext>
            </p:extLst>
          </p:nvPr>
        </p:nvGraphicFramePr>
        <p:xfrm>
          <a:off x="533400" y="685800"/>
          <a:ext cx="8247063" cy="564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Worksheet" r:id="rId3" imgW="5882462" imgH="4023569" progId="Excel.Sheet.12">
                  <p:embed/>
                </p:oleObj>
              </mc:Choice>
              <mc:Fallback>
                <p:oleObj name="Worksheet" r:id="rId3" imgW="5882462" imgH="402356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685800"/>
                        <a:ext cx="8247063" cy="564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hlinkHover r:id="rId5" action="ppaction://hlinksldjump" highlightClick="1"/>
          </p:cNvPr>
          <p:cNvSpPr txBox="1"/>
          <p:nvPr/>
        </p:nvSpPr>
        <p:spPr>
          <a:xfrm>
            <a:off x="6858000" y="152400"/>
            <a:ext cx="1905000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Game Board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hlinkHover r:id="rId5" action="ppaction://hlinksldjump" highlightClick="1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"/>
            <a:ext cx="1371600" cy="38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0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FF00"/>
    </a:hlink>
    <a:folHlink>
      <a:srgbClr val="3366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8ADE520196464CB6ADCE1D42B19098" ma:contentTypeVersion="4" ma:contentTypeDescription="Create a new document." ma:contentTypeScope="" ma:versionID="9047e4431de63ff01038710518ab4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ab92f92b32f6ecc6f173f45af5280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E2931E01-DD02-42DA-AE3B-ADDFA14863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A14ED7-6F19-4F09-A1E4-5E3DC4EAA4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5CE59DE-AB8B-4050-ABBE-3D6DA8BB3765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EFF989E-DA75-4D47-822A-B9C35CF76C3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13490</TotalTime>
  <Words>1172</Words>
  <Application>Microsoft Office PowerPoint</Application>
  <PresentationFormat>On-screen Show (4:3)</PresentationFormat>
  <Paragraphs>252</Paragraphs>
  <Slides>79</Slides>
  <Notes>63</Notes>
  <HiddenSlides>0</HiddenSlides>
  <MMClips>8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9" baseType="lpstr">
      <vt:lpstr>Arial</vt:lpstr>
      <vt:lpstr>Calibri</vt:lpstr>
      <vt:lpstr>Times New Roman</vt:lpstr>
      <vt:lpstr>Default Design</vt:lpstr>
      <vt:lpstr>1_Default Design</vt:lpstr>
      <vt:lpstr>3_Default Design</vt:lpstr>
      <vt:lpstr>4_Default Design</vt:lpstr>
      <vt:lpstr>5_Default Design</vt:lpstr>
      <vt:lpstr>Office Theme</vt:lpstr>
      <vt:lpstr>Worksheet</vt:lpstr>
      <vt:lpstr>Jeopardy Template Source</vt:lpstr>
      <vt:lpstr>Instructions</vt:lpstr>
      <vt:lpstr>PowerPoint Presentation</vt:lpstr>
      <vt:lpstr>PowerPoint Presentation</vt:lpstr>
      <vt:lpstr>Body Mechanics</vt:lpstr>
      <vt:lpstr>3-2-1 Connection</vt:lpstr>
      <vt:lpstr>Gotta Get Fed</vt:lpstr>
      <vt:lpstr>Feeding the Babies</vt:lpstr>
      <vt:lpstr>Outstanding in My Field </vt:lpstr>
      <vt:lpstr>Stand T.A.L.L.</vt:lpstr>
      <vt:lpstr>PowerPoint Presentation</vt:lpstr>
      <vt:lpstr>What should you do frequently when lifting a lot?</vt:lpstr>
      <vt:lpstr>Breaks or stretching</vt:lpstr>
      <vt:lpstr>What body part should you use when lifting?</vt:lpstr>
      <vt:lpstr>Legs</vt:lpstr>
      <vt:lpstr>How many points of contact are maintained when climbing a ladder properly? </vt:lpstr>
      <vt:lpstr>3</vt:lpstr>
      <vt:lpstr>How many minutes should a 10 year old work between breaks? </vt:lpstr>
      <vt:lpstr>20 minutes</vt:lpstr>
      <vt:lpstr>What is the maximum height that youth under 16 should climb?</vt:lpstr>
      <vt:lpstr>20 feet</vt:lpstr>
      <vt:lpstr>What type of clothing should not be worn around PTOs? </vt:lpstr>
      <vt:lpstr>Loose fitting clothes or clothes with strings</vt:lpstr>
      <vt:lpstr>What is a common hazard when working with PTOs?</vt:lpstr>
      <vt:lpstr>Entanglement, weight or pinch point</vt:lpstr>
      <vt:lpstr>What is the most dangerous hazard when working with hydraulics?</vt:lpstr>
      <vt:lpstr>Ruptured hose (chemical injuries)</vt:lpstr>
      <vt:lpstr>How many steps should you be able to repeat before working with implements?</vt:lpstr>
      <vt:lpstr>10</vt:lpstr>
      <vt:lpstr>How many times should you demonstrate a job before doing it alone?</vt:lpstr>
      <vt:lpstr>4-5</vt:lpstr>
      <vt:lpstr>Why is it important to be comfortable with animals when feeding them?</vt:lpstr>
      <vt:lpstr>Animals pick up fear, less likely to get injured, etc.</vt:lpstr>
      <vt:lpstr>What type of route must you have when working with animals?</vt:lpstr>
      <vt:lpstr>Escape</vt:lpstr>
      <vt:lpstr>PowerPoint Presentation</vt:lpstr>
      <vt:lpstr>Two-way communication</vt:lpstr>
      <vt:lpstr>What is an infectious disease transmitted from animals to humans?</vt:lpstr>
      <vt:lpstr>Zoonotic disease</vt:lpstr>
      <vt:lpstr>PowerPoint Presentation</vt:lpstr>
      <vt:lpstr>How much can a young worker safely lift?  (express in % of  body weight)</vt:lpstr>
      <vt:lpstr>25%</vt:lpstr>
      <vt:lpstr>What are common hazards encountered when feeding calves?</vt:lpstr>
      <vt:lpstr>Weight, animal contact, slippery surface, chemicals, or burns</vt:lpstr>
      <vt:lpstr>If youth is showing signs of strain when carrying feed, what should they do?</vt:lpstr>
      <vt:lpstr>Have an adult carry it, use a cart, etc.</vt:lpstr>
      <vt:lpstr>When feeding calves, when would chemicals be a hazard?</vt:lpstr>
      <vt:lpstr>Cleaning</vt:lpstr>
      <vt:lpstr>After feeding milk to calves and cleaning up, what should you do?</vt:lpstr>
      <vt:lpstr>Wash hands and change outer clothing </vt:lpstr>
      <vt:lpstr>What are three types of PPE you would need when feeding milk to calves?</vt:lpstr>
      <vt:lpstr>Steel toed shoes, eye protection, gloves, dust mask or handwashing</vt:lpstr>
      <vt:lpstr>What should an adult do with a youth before allowing them to use implements?</vt:lpstr>
      <vt:lpstr>Training  (e.g. tractor  safety class)</vt:lpstr>
      <vt:lpstr>What does PTO stand for?</vt:lpstr>
      <vt:lpstr>Power Take Off</vt:lpstr>
      <vt:lpstr>What are three distractions when doing fieldwork with an implement? </vt:lpstr>
      <vt:lpstr>Cell phone, radio, extra riders, bystanders, animals, etc. </vt:lpstr>
      <vt:lpstr>PowerPoint Presentation</vt:lpstr>
      <vt:lpstr>What is peripheral vision? </vt:lpstr>
      <vt:lpstr>Seeing out the sides while looking forward</vt:lpstr>
      <vt:lpstr>What should youth do when equipment malfunctions?</vt:lpstr>
      <vt:lpstr>Shut it down and call an adult</vt:lpstr>
      <vt:lpstr>What should you do if unsure of how to do a task?</vt:lpstr>
      <vt:lpstr>Ask questions</vt:lpstr>
      <vt:lpstr>Who should train a youth?</vt:lpstr>
      <vt:lpstr>An adult who understands the job and hazards</vt:lpstr>
      <vt:lpstr>What is a hazard?</vt:lpstr>
      <vt:lpstr>Something with the potential to cause injury or death</vt:lpstr>
      <vt:lpstr>What should a worker do if they feel unsafe?</vt:lpstr>
      <vt:lpstr>Refuse to do the job</vt:lpstr>
      <vt:lpstr>By law, what is an employee right?</vt:lpstr>
      <vt:lpstr>Fair pay, safe working conditions, report unsafe conditions w/o retaliation</vt:lpstr>
      <vt:lpstr>PowerPoint Presentation</vt:lpstr>
      <vt:lpstr>Employee Rights</vt:lpstr>
      <vt:lpstr>Report unsafe and/or unhealthy work conditions without retaliation.</vt:lpstr>
      <vt:lpstr>What is whistleblower?</vt:lpstr>
      <vt:lpstr>PowerPoint Presentation</vt:lpstr>
      <vt:lpstr>PowerPoint Presentation</vt:lpstr>
    </vt:vector>
  </TitlesOfParts>
  <Company>Monta Vista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Template</dc:title>
  <dc:creator>I-Heng McComb</dc:creator>
  <dc:description>Based on a template created by Matt Hamlyn (Jessamine County Schools) and modified by Tom Duggan (Union County Educational Technology Training Center).</dc:description>
  <cp:lastModifiedBy>Pilz, Matthew J</cp:lastModifiedBy>
  <cp:revision>173</cp:revision>
  <dcterms:created xsi:type="dcterms:W3CDTF">1999-10-07T17:16:48Z</dcterms:created>
  <dcterms:modified xsi:type="dcterms:W3CDTF">2023-02-01T17:22:53Z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eywords (CPSI)">
    <vt:lpwstr>jeopardy, game</vt:lpwstr>
  </property>
  <property fmtid="{D5CDD505-2E9C-101B-9397-08002B2CF9AE}" pid="3" name="Description0">
    <vt:lpwstr>this template can be used to create a Jeopardy game related to MedRec or any other topic</vt:lpwstr>
  </property>
  <property fmtid="{D5CDD505-2E9C-101B-9397-08002B2CF9AE}" pid="4" name="ContentType">
    <vt:lpwstr>Document</vt:lpwstr>
  </property>
</Properties>
</file>